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57" r:id="rId3"/>
    <p:sldId id="259" r:id="rId4"/>
    <p:sldId id="258" r:id="rId5"/>
    <p:sldId id="265" r:id="rId6"/>
    <p:sldId id="266" r:id="rId7"/>
    <p:sldId id="260" r:id="rId8"/>
    <p:sldId id="268" r:id="rId9"/>
    <p:sldId id="267" r:id="rId10"/>
    <p:sldId id="269" r:id="rId11"/>
    <p:sldId id="270" r:id="rId12"/>
    <p:sldId id="271" r:id="rId13"/>
    <p:sldId id="272" r:id="rId14"/>
    <p:sldId id="273" r:id="rId15"/>
    <p:sldId id="276" r:id="rId16"/>
    <p:sldId id="277" r:id="rId17"/>
    <p:sldId id="274" r:id="rId18"/>
    <p:sldId id="275" r:id="rId19"/>
    <p:sldId id="262" r:id="rId20"/>
    <p:sldId id="263" r:id="rId21"/>
    <p:sldId id="264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3" autoAdjust="0"/>
    <p:restoredTop sz="94660"/>
  </p:normalViewPr>
  <p:slideViewPr>
    <p:cSldViewPr snapToGrid="0">
      <p:cViewPr varScale="1">
        <p:scale>
          <a:sx n="93" d="100"/>
          <a:sy n="93" d="100"/>
        </p:scale>
        <p:origin x="72" y="27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5000">
        <p:fade/>
      </p:transition>
    </mc:Choice>
    <mc:Fallback xmlns="">
      <p:transition spd="med" advTm="25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7/26/2018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5000">
        <p:fade/>
      </p:transition>
    </mc:Choice>
    <mc:Fallback xmlns="">
      <p:transition spd="med" advTm="25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7/26/2018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5000">
        <p:fade/>
      </p:transition>
    </mc:Choice>
    <mc:Fallback xmlns="">
      <p:transition spd="med" advTm="25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5000">
        <p:fade/>
      </p:transition>
    </mc:Choice>
    <mc:Fallback xmlns="">
      <p:transition spd="med" advTm="25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5000">
        <p:fade/>
      </p:transition>
    </mc:Choice>
    <mc:Fallback xmlns="">
      <p:transition spd="med" advTm="25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7/26/2018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5000">
        <p:fade/>
      </p:transition>
    </mc:Choice>
    <mc:Fallback xmlns="">
      <p:transition spd="med" advTm="25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7/26/2018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5000">
        <p:fade/>
      </p:transition>
    </mc:Choice>
    <mc:Fallback xmlns="">
      <p:transition spd="med" advTm="25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7/26/2018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5000">
        <p:fade/>
      </p:transition>
    </mc:Choice>
    <mc:Fallback xmlns="">
      <p:transition spd="med" advTm="25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7/26/2018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5000">
        <p:fade/>
      </p:transition>
    </mc:Choice>
    <mc:Fallback xmlns="">
      <p:transition spd="med" advTm="25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7/26/2018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5000">
        <p:fade/>
      </p:transition>
    </mc:Choice>
    <mc:Fallback xmlns="">
      <p:transition spd="med" advTm="25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7/26/2018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5000">
        <p:fade/>
      </p:transition>
    </mc:Choice>
    <mc:Fallback xmlns="">
      <p:transition spd="med" advTm="25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7/26/2018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mc:AlternateContent xmlns:mc="http://schemas.openxmlformats.org/markup-compatibility/2006" xmlns:p14="http://schemas.microsoft.com/office/powerpoint/2010/main">
    <mc:Choice Requires="p14">
      <p:transition spd="med" p14:dur="700" advTm="25000">
        <p:fade/>
      </p:transition>
    </mc:Choice>
    <mc:Fallback xmlns="">
      <p:transition spd="med" advTm="25000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C512124-0D13-4ED9-80B7-52AE15B6B4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picture containing container&#10;&#10;Description generated with very high confidence">
            <a:extLst>
              <a:ext uri="{FF2B5EF4-FFF2-40B4-BE49-F238E27FC236}">
                <a16:creationId xmlns:a16="http://schemas.microsoft.com/office/drawing/2014/main" id="{36FFFF78-F20D-4925-9865-37F51FF30D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/>
          </a:blip>
          <a:srcRect t="17773" r="-2" b="3096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6D755A-90F9-4982-B1F1-B6C92C2C37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7" y="760289"/>
            <a:ext cx="8670054" cy="3793424"/>
          </a:xfrm>
        </p:spPr>
        <p:txBody>
          <a:bodyPr>
            <a:normAutofit/>
          </a:bodyPr>
          <a:lstStyle/>
          <a:p>
            <a:r>
              <a:rPr lang="en-AU" sz="9600" b="1" dirty="0">
                <a:solidFill>
                  <a:schemeClr val="accent1"/>
                </a:solidFill>
              </a:rPr>
              <a:t>Minecraft World Generator AI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9032BC-ADDE-4B7D-B0F3-DB16684425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>
            <a:normAutofit/>
          </a:bodyPr>
          <a:lstStyle/>
          <a:p>
            <a:r>
              <a:rPr lang="en-AU" sz="2400" dirty="0">
                <a:solidFill>
                  <a:schemeClr val="accent1"/>
                </a:solidFill>
              </a:rPr>
              <a:t>Using machine learning techniques to generate terrain.</a:t>
            </a:r>
          </a:p>
        </p:txBody>
      </p:sp>
    </p:spTree>
    <p:extLst>
      <p:ext uri="{BB962C8B-B14F-4D97-AF65-F5344CB8AC3E}">
        <p14:creationId xmlns:p14="http://schemas.microsoft.com/office/powerpoint/2010/main" val="32233117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 advTm="7000">
        <p:fade/>
      </p:transition>
    </mc:Choice>
    <mc:Fallback xmlns="">
      <p:transition spd="med" advTm="700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2FB26DF-1058-4FF2-A7D8-CC9D04982C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F663E57-5EFE-40CA-99A5-7BDB95908F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3" name="Picture 2" descr="A close up of a logo&#10;&#10;Description generated with high confidence">
            <a:extLst>
              <a:ext uri="{FF2B5EF4-FFF2-40B4-BE49-F238E27FC236}">
                <a16:creationId xmlns:a16="http://schemas.microsoft.com/office/drawing/2014/main" id="{E9AECCD2-A202-4360-8A70-DE22FF47A5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201668" y="-1905749"/>
            <a:ext cx="15468601" cy="96678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9EA48AF-D7BD-43BC-AE85-DFEF5E828475}"/>
              </a:ext>
            </a:extLst>
          </p:cNvPr>
          <p:cNvSpPr txBox="1"/>
          <p:nvPr/>
        </p:nvSpPr>
        <p:spPr>
          <a:xfrm>
            <a:off x="6942729" y="5023407"/>
            <a:ext cx="501378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>
                <a:solidFill>
                  <a:schemeClr val="accent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Terrains generated by earlier versions of the model.</a:t>
            </a:r>
          </a:p>
        </p:txBody>
      </p:sp>
    </p:spTree>
    <p:extLst>
      <p:ext uri="{BB962C8B-B14F-4D97-AF65-F5344CB8AC3E}">
        <p14:creationId xmlns:p14="http://schemas.microsoft.com/office/powerpoint/2010/main" val="316217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000">
        <p:fade/>
      </p:transition>
    </mc:Choice>
    <mc:Fallback xmlns="">
      <p:transition spd="med" advTm="1000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2FB26DF-1058-4FF2-A7D8-CC9D04982C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F663E57-5EFE-40CA-99A5-7BDB95908F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Picture 3" descr="A picture containing sky, red, nature, indoor&#10;&#10;Description generated with high confidence">
            <a:extLst>
              <a:ext uri="{FF2B5EF4-FFF2-40B4-BE49-F238E27FC236}">
                <a16:creationId xmlns:a16="http://schemas.microsoft.com/office/drawing/2014/main" id="{044C33F5-DAD1-402B-9864-152E3C75EE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845497" y="-1140290"/>
            <a:ext cx="15424571" cy="808718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9EA48AF-D7BD-43BC-AE85-DFEF5E828475}"/>
              </a:ext>
            </a:extLst>
          </p:cNvPr>
          <p:cNvSpPr txBox="1"/>
          <p:nvPr/>
        </p:nvSpPr>
        <p:spPr>
          <a:xfrm>
            <a:off x="624479" y="5564294"/>
            <a:ext cx="577632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>
                <a:solidFill>
                  <a:schemeClr val="accent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Terrains generated by the final model.</a:t>
            </a:r>
          </a:p>
        </p:txBody>
      </p:sp>
    </p:spTree>
    <p:extLst>
      <p:ext uri="{BB962C8B-B14F-4D97-AF65-F5344CB8AC3E}">
        <p14:creationId xmlns:p14="http://schemas.microsoft.com/office/powerpoint/2010/main" val="1470067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5000">
        <p:fade/>
      </p:transition>
    </mc:Choice>
    <mc:Fallback xmlns="">
      <p:transition spd="med" advTm="1500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2FB26DF-1058-4FF2-A7D8-CC9D04982C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F663E57-5EFE-40CA-99A5-7BDB95908F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3" name="Picture 2" descr="A picture containing red, indoor, scene, sky&#10;&#10;Description generated with high confidence">
            <a:extLst>
              <a:ext uri="{FF2B5EF4-FFF2-40B4-BE49-F238E27FC236}">
                <a16:creationId xmlns:a16="http://schemas.microsoft.com/office/drawing/2014/main" id="{B7DD097F-9C0C-4685-BA1F-85ED3FE20F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89936" y="-657546"/>
            <a:ext cx="14429088" cy="756525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9EA48AF-D7BD-43BC-AE85-DFEF5E828475}"/>
              </a:ext>
            </a:extLst>
          </p:cNvPr>
          <p:cNvSpPr txBox="1"/>
          <p:nvPr/>
        </p:nvSpPr>
        <p:spPr>
          <a:xfrm>
            <a:off x="624479" y="5564294"/>
            <a:ext cx="577632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>
                <a:solidFill>
                  <a:schemeClr val="accent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Terrains generated by the final model.</a:t>
            </a:r>
          </a:p>
        </p:txBody>
      </p:sp>
    </p:spTree>
    <p:extLst>
      <p:ext uri="{BB962C8B-B14F-4D97-AF65-F5344CB8AC3E}">
        <p14:creationId xmlns:p14="http://schemas.microsoft.com/office/powerpoint/2010/main" val="1480420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5000">
        <p:fade/>
      </p:transition>
    </mc:Choice>
    <mc:Fallback xmlns="">
      <p:transition spd="med" advTm="1500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2FB26DF-1058-4FF2-A7D8-CC9D04982C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F663E57-5EFE-40CA-99A5-7BDB95908F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Picture 3" descr="A close up of a flower&#10;&#10;Description generated with high confidence">
            <a:extLst>
              <a:ext uri="{FF2B5EF4-FFF2-40B4-BE49-F238E27FC236}">
                <a16:creationId xmlns:a16="http://schemas.microsoft.com/office/drawing/2014/main" id="{645FBADD-DDC3-479E-B387-A48C369DF8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07888" y="-1258583"/>
            <a:ext cx="14424918" cy="901557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9EA48AF-D7BD-43BC-AE85-DFEF5E828475}"/>
              </a:ext>
            </a:extLst>
          </p:cNvPr>
          <p:cNvSpPr txBox="1"/>
          <p:nvPr/>
        </p:nvSpPr>
        <p:spPr>
          <a:xfrm>
            <a:off x="624479" y="5564294"/>
            <a:ext cx="577632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>
                <a:solidFill>
                  <a:schemeClr val="accent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Terrains generated by the final model.</a:t>
            </a:r>
          </a:p>
        </p:txBody>
      </p:sp>
    </p:spTree>
    <p:extLst>
      <p:ext uri="{BB962C8B-B14F-4D97-AF65-F5344CB8AC3E}">
        <p14:creationId xmlns:p14="http://schemas.microsoft.com/office/powerpoint/2010/main" val="2874308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5000">
        <p:fade/>
      </p:transition>
    </mc:Choice>
    <mc:Fallback xmlns="">
      <p:transition spd="med" advTm="1500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2FB26DF-1058-4FF2-A7D8-CC9D04982C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F663E57-5EFE-40CA-99A5-7BDB95908F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3" name="Picture 2" descr="A picture containing sky&#10;&#10;Description generated with very high confidence">
            <a:extLst>
              <a:ext uri="{FF2B5EF4-FFF2-40B4-BE49-F238E27FC236}">
                <a16:creationId xmlns:a16="http://schemas.microsoft.com/office/drawing/2014/main" id="{F1B339B2-B60C-4AE8-B25C-2DC0955BCF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44961" y="-1689074"/>
            <a:ext cx="16246224" cy="854707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9EA48AF-D7BD-43BC-AE85-DFEF5E828475}"/>
              </a:ext>
            </a:extLst>
          </p:cNvPr>
          <p:cNvSpPr txBox="1"/>
          <p:nvPr/>
        </p:nvSpPr>
        <p:spPr>
          <a:xfrm>
            <a:off x="6547531" y="5194425"/>
            <a:ext cx="577632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>
                <a:solidFill>
                  <a:schemeClr val="accent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Terrains generated by the final model.</a:t>
            </a:r>
          </a:p>
        </p:txBody>
      </p:sp>
    </p:spTree>
    <p:extLst>
      <p:ext uri="{BB962C8B-B14F-4D97-AF65-F5344CB8AC3E}">
        <p14:creationId xmlns:p14="http://schemas.microsoft.com/office/powerpoint/2010/main" val="2936590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5000">
        <p:fade/>
      </p:transition>
    </mc:Choice>
    <mc:Fallback xmlns="">
      <p:transition spd="med" advTm="1500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2FB26DF-1058-4FF2-A7D8-CC9D04982C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F663E57-5EFE-40CA-99A5-7BDB95908F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Picture 3" descr="A picture containing indoor&#10;&#10;Description generated with high confidence">
            <a:extLst>
              <a:ext uri="{FF2B5EF4-FFF2-40B4-BE49-F238E27FC236}">
                <a16:creationId xmlns:a16="http://schemas.microsoft.com/office/drawing/2014/main" id="{1D09B2C7-9F00-482C-B5A8-CDDC23CA9A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113825" y="-796246"/>
            <a:ext cx="16313737" cy="896058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9EA48AF-D7BD-43BC-AE85-DFEF5E828475}"/>
              </a:ext>
            </a:extLst>
          </p:cNvPr>
          <p:cNvSpPr txBox="1"/>
          <p:nvPr/>
        </p:nvSpPr>
        <p:spPr>
          <a:xfrm>
            <a:off x="6547531" y="5194425"/>
            <a:ext cx="577632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>
                <a:solidFill>
                  <a:schemeClr val="accent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Terrains generated by the final model.</a:t>
            </a:r>
          </a:p>
        </p:txBody>
      </p:sp>
    </p:spTree>
    <p:extLst>
      <p:ext uri="{BB962C8B-B14F-4D97-AF65-F5344CB8AC3E}">
        <p14:creationId xmlns:p14="http://schemas.microsoft.com/office/powerpoint/2010/main" val="2089974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5000">
        <p:fade/>
      </p:transition>
    </mc:Choice>
    <mc:Fallback xmlns="">
      <p:transition spd="med" advTm="1500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2FB26DF-1058-4FF2-A7D8-CC9D04982C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F663E57-5EFE-40CA-99A5-7BDB95908F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6C1A75-DB45-4699-8AFD-8D30DF511E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110518" y="-1500027"/>
            <a:ext cx="16434370" cy="892151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9EA48AF-D7BD-43BC-AE85-DFEF5E828475}"/>
              </a:ext>
            </a:extLst>
          </p:cNvPr>
          <p:cNvSpPr txBox="1"/>
          <p:nvPr/>
        </p:nvSpPr>
        <p:spPr>
          <a:xfrm>
            <a:off x="6547531" y="5194425"/>
            <a:ext cx="577632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>
                <a:solidFill>
                  <a:schemeClr val="accent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Terrains generated by the final model.</a:t>
            </a:r>
          </a:p>
        </p:txBody>
      </p:sp>
    </p:spTree>
    <p:extLst>
      <p:ext uri="{BB962C8B-B14F-4D97-AF65-F5344CB8AC3E}">
        <p14:creationId xmlns:p14="http://schemas.microsoft.com/office/powerpoint/2010/main" val="142196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5000">
        <p:fade/>
      </p:transition>
    </mc:Choice>
    <mc:Fallback xmlns="">
      <p:transition spd="med" advTm="1500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C512124-0D13-4ED9-80B7-52AE15B6B4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picture containing container&#10;&#10;Description generated with very high confidence">
            <a:extLst>
              <a:ext uri="{FF2B5EF4-FFF2-40B4-BE49-F238E27FC236}">
                <a16:creationId xmlns:a16="http://schemas.microsoft.com/office/drawing/2014/main" id="{36FFFF78-F20D-4925-9865-37F51FF30D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/>
          </a:blip>
          <a:srcRect t="17773" r="-2" b="3096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6D755A-90F9-4982-B1F1-B6C92C2C37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7" y="760289"/>
            <a:ext cx="8670054" cy="3421293"/>
          </a:xfrm>
        </p:spPr>
        <p:txBody>
          <a:bodyPr>
            <a:normAutofit/>
          </a:bodyPr>
          <a:lstStyle/>
          <a:p>
            <a:r>
              <a:rPr lang="en-AU" sz="8000" b="1" dirty="0">
                <a:solidFill>
                  <a:schemeClr val="accent1"/>
                </a:solidFill>
              </a:rPr>
              <a:t>Impact and future development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9032BC-ADDE-4B7D-B0F3-DB16684425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14" y="4248364"/>
            <a:ext cx="9970390" cy="1849346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accent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We’ve proved that significant patterns can be trained with 3-dimensional data</a:t>
            </a:r>
            <a:endParaRPr lang="en-AU" sz="3200" dirty="0">
              <a:solidFill>
                <a:schemeClr val="accent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5325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 advTm="12000">
        <p:fade/>
      </p:transition>
    </mc:Choice>
    <mc:Fallback xmlns="">
      <p:transition spd="med" advTm="1200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2FB26DF-1058-4FF2-A7D8-CC9D04982C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F663E57-5EFE-40CA-99A5-7BDB95908F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Picture 3" descr="A close up of a map&#10;&#10;Description generated with high confidence">
            <a:extLst>
              <a:ext uri="{FF2B5EF4-FFF2-40B4-BE49-F238E27FC236}">
                <a16:creationId xmlns:a16="http://schemas.microsoft.com/office/drawing/2014/main" id="{0B91E25C-F6FE-4E42-90AB-D62F09A894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56699" y="-1981842"/>
            <a:ext cx="14505398" cy="9065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855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0000">
        <p:fade/>
      </p:transition>
    </mc:Choice>
    <mc:Fallback xmlns="">
      <p:transition spd="med" advTm="2000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CCCDCCF-DDE7-4FF9-BA8E-DFD3AC93A6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container&#10;&#10;Description generated with very high confidence">
            <a:extLst>
              <a:ext uri="{FF2B5EF4-FFF2-40B4-BE49-F238E27FC236}">
                <a16:creationId xmlns:a16="http://schemas.microsoft.com/office/drawing/2014/main" id="{3A6B2A8D-2584-4135-B480-978FA3FA2F6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t="17767" b="30962"/>
          <a:stretch/>
        </p:blipFill>
        <p:spPr>
          <a:xfrm>
            <a:off x="20" y="1"/>
            <a:ext cx="12188932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2352FE0-ACFA-479E-A574-CED1C035D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B349A3-C4B5-458B-AD48-8B61742E9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2748336"/>
            <a:ext cx="2947482" cy="2976683"/>
          </a:xfrm>
        </p:spPr>
        <p:txBody>
          <a:bodyPr>
            <a:no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What are the potential benefits to customers and Microsoft?</a:t>
            </a:r>
            <a:endParaRPr lang="en-AU" sz="3200" b="1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1F5979-1992-492E-ABBD-62EBC1016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97130" y="754144"/>
            <a:ext cx="7865196" cy="5335760"/>
          </a:xfrm>
          <a:prstGeom prst="rect">
            <a:avLst/>
          </a:prstGeom>
          <a:solidFill>
            <a:schemeClr val="bg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7CB93F-A0E2-4BBE-B2FC-E93932C7E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FF5CE6D-B344-4330-871E-050A5D458845}"/>
              </a:ext>
            </a:extLst>
          </p:cNvPr>
          <p:cNvSpPr/>
          <p:nvPr/>
        </p:nvSpPr>
        <p:spPr>
          <a:xfrm>
            <a:off x="3697130" y="754144"/>
            <a:ext cx="7865196" cy="53309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Ins="360000" rtlCol="0" anchor="ctr"/>
          <a:lstStyle/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We can create terrains and 3D models trained from purely volumetric data, which will greatly reduce the time spent to create new worlds, characters, and content. </a:t>
            </a:r>
          </a:p>
          <a:p>
            <a:endParaRPr lang="en-US" sz="2800" dirty="0">
              <a:solidFill>
                <a:schemeClr val="accent1">
                  <a:lumMod val="50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Customers will be gamers, 3D artists, game studios, and researchers.</a:t>
            </a:r>
            <a:endParaRPr lang="en-AU" sz="2800" dirty="0">
              <a:solidFill>
                <a:schemeClr val="accent1">
                  <a:lumMod val="50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pic>
        <p:nvPicPr>
          <p:cNvPr id="5" name="Picture 4" descr="A picture containing toy, LEGO&#10;&#10;Description generated with high confidence">
            <a:extLst>
              <a:ext uri="{FF2B5EF4-FFF2-40B4-BE49-F238E27FC236}">
                <a16:creationId xmlns:a16="http://schemas.microsoft.com/office/drawing/2014/main" id="{FFD32623-C5D0-420B-85A9-FEA74D3233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27" y="0"/>
            <a:ext cx="3230337" cy="3230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108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0000">
        <p:fade/>
      </p:transition>
    </mc:Choice>
    <mc:Fallback xmlns="">
      <p:transition spd="med" advTm="20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CCCDCCF-DDE7-4FF9-BA8E-DFD3AC93A6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container&#10;&#10;Description generated with very high confidence">
            <a:extLst>
              <a:ext uri="{FF2B5EF4-FFF2-40B4-BE49-F238E27FC236}">
                <a16:creationId xmlns:a16="http://schemas.microsoft.com/office/drawing/2014/main" id="{3A6B2A8D-2584-4135-B480-978FA3FA2F6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t="17767" b="30962"/>
          <a:stretch/>
        </p:blipFill>
        <p:spPr>
          <a:xfrm>
            <a:off x="20" y="1"/>
            <a:ext cx="12188932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2352FE0-ACFA-479E-A574-CED1C035D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B349A3-C4B5-458B-AD48-8B61742E9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2159000"/>
            <a:ext cx="2947482" cy="3566020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</a:rPr>
              <a:t>Where did the idea come from? </a:t>
            </a:r>
            <a:endParaRPr lang="en-AU" sz="4000" b="1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1F5979-1992-492E-ABBD-62EBC1016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97130" y="754144"/>
            <a:ext cx="7865196" cy="5335760"/>
          </a:xfrm>
          <a:prstGeom prst="rect">
            <a:avLst/>
          </a:prstGeom>
          <a:solidFill>
            <a:schemeClr val="bg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" name="Content Placeholder 5" descr="A picture containing top&#10;&#10;Description generated with high confidence">
            <a:extLst>
              <a:ext uri="{FF2B5EF4-FFF2-40B4-BE49-F238E27FC236}">
                <a16:creationId xmlns:a16="http://schemas.microsoft.com/office/drawing/2014/main" id="{679C7C1A-D9DC-4404-B4C6-E4653CADE0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75882" y="256043"/>
            <a:ext cx="2435426" cy="2571125"/>
          </a:xfr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377CB93F-A0E2-4BBE-B2FC-E93932C7E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FF5CE6D-B344-4330-871E-050A5D458845}"/>
              </a:ext>
            </a:extLst>
          </p:cNvPr>
          <p:cNvSpPr/>
          <p:nvPr/>
        </p:nvSpPr>
        <p:spPr>
          <a:xfrm>
            <a:off x="3696491" y="754143"/>
            <a:ext cx="7865196" cy="53309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Ins="360000" rtlCol="0" anchor="ctr"/>
          <a:lstStyle/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Minecraft has been applauded for its terrain generation for years. Traditionally, terrain was created in Minecraft using mathematical functions. </a:t>
            </a:r>
          </a:p>
          <a:p>
            <a:endParaRPr lang="en-US" sz="2400" dirty="0">
              <a:solidFill>
                <a:schemeClr val="accent1">
                  <a:lumMod val="50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However, this approach suffers from not being able to create interesting structures on Earth created from erosion, such as arches and cliffs. </a:t>
            </a:r>
          </a:p>
          <a:p>
            <a:endParaRPr lang="en-US" sz="2400" dirty="0">
              <a:solidFill>
                <a:schemeClr val="accent1">
                  <a:lumMod val="50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Coming up with a function that can describe these structures has evaded researchers and engineers in the field for years. We thought we might be able to use machine learning to fill this gap.</a:t>
            </a:r>
            <a:endParaRPr lang="en-AU" sz="2400" dirty="0">
              <a:solidFill>
                <a:schemeClr val="accent1">
                  <a:lumMod val="50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algn="ctr"/>
            <a:endParaRPr lang="en-AU" sz="2400" dirty="0"/>
          </a:p>
        </p:txBody>
      </p:sp>
    </p:spTree>
    <p:extLst>
      <p:ext uri="{BB962C8B-B14F-4D97-AF65-F5344CB8AC3E}">
        <p14:creationId xmlns:p14="http://schemas.microsoft.com/office/powerpoint/2010/main" val="112509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5000">
        <p:fade/>
      </p:transition>
    </mc:Choice>
    <mc:Fallback xmlns="">
      <p:transition spd="med" advTm="2500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CCCDCCF-DDE7-4FF9-BA8E-DFD3AC93A6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container&#10;&#10;Description generated with very high confidence">
            <a:extLst>
              <a:ext uri="{FF2B5EF4-FFF2-40B4-BE49-F238E27FC236}">
                <a16:creationId xmlns:a16="http://schemas.microsoft.com/office/drawing/2014/main" id="{3A6B2A8D-2584-4135-B480-978FA3FA2F6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t="17767" b="30962"/>
          <a:stretch/>
        </p:blipFill>
        <p:spPr>
          <a:xfrm>
            <a:off x="20" y="1"/>
            <a:ext cx="12188932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2352FE0-ACFA-479E-A574-CED1C035D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B349A3-C4B5-458B-AD48-8B61742E9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2928134"/>
            <a:ext cx="2947482" cy="279688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</a:rPr>
              <a:t>What is needed to move the project forward?</a:t>
            </a:r>
            <a:endParaRPr lang="en-AU" sz="4000" b="1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1F5979-1992-492E-ABBD-62EBC1016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97130" y="754144"/>
            <a:ext cx="7865196" cy="5335760"/>
          </a:xfrm>
          <a:prstGeom prst="rect">
            <a:avLst/>
          </a:prstGeom>
          <a:solidFill>
            <a:schemeClr val="bg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" name="Content Placeholder 5" descr="A picture containing top&#10;&#10;Description generated with high confidence">
            <a:extLst>
              <a:ext uri="{FF2B5EF4-FFF2-40B4-BE49-F238E27FC236}">
                <a16:creationId xmlns:a16="http://schemas.microsoft.com/office/drawing/2014/main" id="{679C7C1A-D9DC-4404-B4C6-E4653CADE0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75882" y="256043"/>
            <a:ext cx="2435426" cy="2571125"/>
          </a:xfr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377CB93F-A0E2-4BBE-B2FC-E93932C7E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FF5CE6D-B344-4330-871E-050A5D458845}"/>
              </a:ext>
            </a:extLst>
          </p:cNvPr>
          <p:cNvSpPr/>
          <p:nvPr/>
        </p:nvSpPr>
        <p:spPr>
          <a:xfrm>
            <a:off x="3696491" y="754143"/>
            <a:ext cx="7865196" cy="53309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Ins="360000" rtlCol="0" anchor="ctr"/>
          <a:lstStyle/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Resources. A team to collect and process data at scale. Powerful machines to run training models on deep networks, and developers and researchers to optimize the models and improve accuracy. </a:t>
            </a:r>
          </a:p>
          <a:p>
            <a:endParaRPr lang="en-US" sz="2800" dirty="0">
              <a:solidFill>
                <a:schemeClr val="accent1">
                  <a:lumMod val="50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Integrating the terrains into the actual Minecraft game, into game engines, and other 3D modeling applications.</a:t>
            </a:r>
            <a:endParaRPr lang="en-AU" sz="2800" dirty="0">
              <a:solidFill>
                <a:schemeClr val="accent1">
                  <a:lumMod val="50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4398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0000">
        <p:fade/>
      </p:transition>
    </mc:Choice>
    <mc:Fallback xmlns="">
      <p:transition spd="med" advTm="20000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CCCDCCF-DDE7-4FF9-BA8E-DFD3AC93A6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container&#10;&#10;Description generated with very high confidence">
            <a:extLst>
              <a:ext uri="{FF2B5EF4-FFF2-40B4-BE49-F238E27FC236}">
                <a16:creationId xmlns:a16="http://schemas.microsoft.com/office/drawing/2014/main" id="{3A6B2A8D-2584-4135-B480-978FA3FA2F6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t="17767" b="30962"/>
          <a:stretch/>
        </p:blipFill>
        <p:spPr>
          <a:xfrm>
            <a:off x="20" y="1"/>
            <a:ext cx="12188932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2352FE0-ACFA-479E-A574-CED1C035D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B349A3-C4B5-458B-AD48-8B61742E9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2748336"/>
            <a:ext cx="2947482" cy="2976683"/>
          </a:xfrm>
        </p:spPr>
        <p:txBody>
          <a:bodyPr>
            <a:no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What was the most valuable thing we learned?</a:t>
            </a:r>
            <a:endParaRPr lang="en-AU" b="1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1F5979-1992-492E-ABBD-62EBC1016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97130" y="754144"/>
            <a:ext cx="7865196" cy="5335760"/>
          </a:xfrm>
          <a:prstGeom prst="rect">
            <a:avLst/>
          </a:prstGeom>
          <a:solidFill>
            <a:schemeClr val="bg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7CB93F-A0E2-4BBE-B2FC-E93932C7E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FF5CE6D-B344-4330-871E-050A5D458845}"/>
              </a:ext>
            </a:extLst>
          </p:cNvPr>
          <p:cNvSpPr/>
          <p:nvPr/>
        </p:nvSpPr>
        <p:spPr>
          <a:xfrm>
            <a:off x="3697130" y="754144"/>
            <a:ext cx="7865196" cy="53309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Ins="360000" rtlCol="0" anchor="ctr"/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“I learned that GANs offer a promising new opportunity for gaming and science. The significant progress in our two-day project is proof that there is much more to be explored and experimented.”</a:t>
            </a:r>
          </a:p>
          <a:p>
            <a:endParaRPr lang="en-US" sz="3200" dirty="0">
              <a:solidFill>
                <a:schemeClr val="accent1">
                  <a:lumMod val="50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r>
              <a:rPr lang="en-US" sz="3200" b="1" dirty="0">
                <a:solidFill>
                  <a:schemeClr val="accent1">
                    <a:lumMod val="50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- David Parker (Team Leader)</a:t>
            </a:r>
            <a:endParaRPr lang="en-AU" sz="3200" b="1" dirty="0">
              <a:solidFill>
                <a:schemeClr val="accent1">
                  <a:lumMod val="50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pic>
        <p:nvPicPr>
          <p:cNvPr id="5" name="Picture 4" descr="A picture containing toy, LEGO&#10;&#10;Description generated with high confidence">
            <a:extLst>
              <a:ext uri="{FF2B5EF4-FFF2-40B4-BE49-F238E27FC236}">
                <a16:creationId xmlns:a16="http://schemas.microsoft.com/office/drawing/2014/main" id="{FFD32623-C5D0-420B-85A9-FEA74D3233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27" y="0"/>
            <a:ext cx="3230337" cy="3230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853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0000">
        <p:fade/>
      </p:transition>
    </mc:Choice>
    <mc:Fallback xmlns="">
      <p:transition spd="med" advTm="20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CCCDCCF-DDE7-4FF9-BA8E-DFD3AC93A6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container&#10;&#10;Description generated with very high confidence">
            <a:extLst>
              <a:ext uri="{FF2B5EF4-FFF2-40B4-BE49-F238E27FC236}">
                <a16:creationId xmlns:a16="http://schemas.microsoft.com/office/drawing/2014/main" id="{3A6B2A8D-2584-4135-B480-978FA3FA2F6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t="17767" b="30962"/>
          <a:stretch/>
        </p:blipFill>
        <p:spPr>
          <a:xfrm>
            <a:off x="20" y="1"/>
            <a:ext cx="12188932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2352FE0-ACFA-479E-A574-CED1C035D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B349A3-C4B5-458B-AD48-8B61742E9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2748336"/>
            <a:ext cx="2947482" cy="2976683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How did we approach the idea?</a:t>
            </a:r>
            <a:endParaRPr lang="en-AU" sz="4400" b="1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1F5979-1992-492E-ABBD-62EBC1016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97130" y="754144"/>
            <a:ext cx="7865196" cy="5335760"/>
          </a:xfrm>
          <a:prstGeom prst="rect">
            <a:avLst/>
          </a:prstGeom>
          <a:solidFill>
            <a:schemeClr val="bg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7CB93F-A0E2-4BBE-B2FC-E93932C7E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FF5CE6D-B344-4330-871E-050A5D458845}"/>
              </a:ext>
            </a:extLst>
          </p:cNvPr>
          <p:cNvSpPr/>
          <p:nvPr/>
        </p:nvSpPr>
        <p:spPr>
          <a:xfrm>
            <a:off x="3696491" y="754143"/>
            <a:ext cx="7865196" cy="53309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Ins="360000" rtlCol="0" anchor="ctr"/>
          <a:lstStyle/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We wanted to automatically generate complex and exciting structures from real world data in order to empower artists, game creators, and researchers to innovate and streamline their content production.</a:t>
            </a:r>
            <a:endParaRPr lang="en-AU" sz="2800" dirty="0">
              <a:solidFill>
                <a:schemeClr val="accent1">
                  <a:lumMod val="50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pic>
        <p:nvPicPr>
          <p:cNvPr id="5" name="Picture 4" descr="A picture containing toy, LEGO&#10;&#10;Description generated with high confidence">
            <a:extLst>
              <a:ext uri="{FF2B5EF4-FFF2-40B4-BE49-F238E27FC236}">
                <a16:creationId xmlns:a16="http://schemas.microsoft.com/office/drawing/2014/main" id="{FFD32623-C5D0-420B-85A9-FEA74D3233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27" y="0"/>
            <a:ext cx="3230337" cy="3230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3638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5000">
        <p:fade/>
      </p:transition>
    </mc:Choice>
    <mc:Fallback xmlns="">
      <p:transition spd="med" advTm="25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CCCDCCF-DDE7-4FF9-BA8E-DFD3AC93A6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container&#10;&#10;Description generated with very high confidence">
            <a:extLst>
              <a:ext uri="{FF2B5EF4-FFF2-40B4-BE49-F238E27FC236}">
                <a16:creationId xmlns:a16="http://schemas.microsoft.com/office/drawing/2014/main" id="{3A6B2A8D-2584-4135-B480-978FA3FA2F6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t="17767" b="30962"/>
          <a:stretch/>
        </p:blipFill>
        <p:spPr>
          <a:xfrm>
            <a:off x="20" y="1"/>
            <a:ext cx="12188932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2352FE0-ACFA-479E-A574-CED1C035D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B349A3-C4B5-458B-AD48-8B61742E9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2159000"/>
            <a:ext cx="2947482" cy="3566020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Why are we passionate about it?</a:t>
            </a:r>
            <a:endParaRPr lang="en-AU" sz="4400" b="1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1F5979-1992-492E-ABBD-62EBC1016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97130" y="754144"/>
            <a:ext cx="7865196" cy="5335760"/>
          </a:xfrm>
          <a:prstGeom prst="rect">
            <a:avLst/>
          </a:prstGeom>
          <a:solidFill>
            <a:schemeClr val="bg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" name="Content Placeholder 5" descr="A picture containing top&#10;&#10;Description generated with high confidence">
            <a:extLst>
              <a:ext uri="{FF2B5EF4-FFF2-40B4-BE49-F238E27FC236}">
                <a16:creationId xmlns:a16="http://schemas.microsoft.com/office/drawing/2014/main" id="{679C7C1A-D9DC-4404-B4C6-E4653CADE0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75882" y="256043"/>
            <a:ext cx="2435426" cy="2571125"/>
          </a:xfr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377CB93F-A0E2-4BBE-B2FC-E93932C7E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FF5CE6D-B344-4330-871E-050A5D458845}"/>
              </a:ext>
            </a:extLst>
          </p:cNvPr>
          <p:cNvSpPr/>
          <p:nvPr/>
        </p:nvSpPr>
        <p:spPr>
          <a:xfrm>
            <a:off x="3696491" y="754143"/>
            <a:ext cx="7865196" cy="53309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Ins="360000" rtlCol="0" anchor="ctr"/>
          <a:lstStyle/>
          <a:p>
            <a:r>
              <a:rPr lang="en-AU" sz="2800" dirty="0">
                <a:solidFill>
                  <a:schemeClr val="accent1">
                    <a:lumMod val="50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“</a:t>
            </a:r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I have been playing Minecraft since 2009, I love to build game technology and machine learning promises a new frontier on capabilities and experiences.</a:t>
            </a:r>
            <a:r>
              <a:rPr lang="en-AU" sz="2800" dirty="0">
                <a:solidFill>
                  <a:schemeClr val="accent1">
                    <a:lumMod val="50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”</a:t>
            </a:r>
          </a:p>
          <a:p>
            <a:endParaRPr lang="en-AU" sz="2800" dirty="0">
              <a:solidFill>
                <a:schemeClr val="accent1">
                  <a:lumMod val="50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r>
              <a:rPr lang="en-AU" sz="2800" dirty="0">
                <a:solidFill>
                  <a:schemeClr val="accent1">
                    <a:lumMod val="50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- </a:t>
            </a:r>
            <a:r>
              <a:rPr lang="en-AU" sz="2800" b="1" dirty="0">
                <a:solidFill>
                  <a:schemeClr val="accent1">
                    <a:lumMod val="50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David Parker (team leader)</a:t>
            </a:r>
          </a:p>
        </p:txBody>
      </p:sp>
    </p:spTree>
    <p:extLst>
      <p:ext uri="{BB962C8B-B14F-4D97-AF65-F5344CB8AC3E}">
        <p14:creationId xmlns:p14="http://schemas.microsoft.com/office/powerpoint/2010/main" val="1444410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5000">
        <p:fade/>
      </p:transition>
    </mc:Choice>
    <mc:Fallback xmlns="">
      <p:transition spd="med" advTm="25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C512124-0D13-4ED9-80B7-52AE15B6B4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picture containing container&#10;&#10;Description generated with very high confidence">
            <a:extLst>
              <a:ext uri="{FF2B5EF4-FFF2-40B4-BE49-F238E27FC236}">
                <a16:creationId xmlns:a16="http://schemas.microsoft.com/office/drawing/2014/main" id="{36FFFF78-F20D-4925-9865-37F51FF30D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/>
          </a:blip>
          <a:srcRect t="17773" r="-2" b="3096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6D755A-90F9-4982-B1F1-B6C92C2C37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7" y="760289"/>
            <a:ext cx="8670054" cy="2219217"/>
          </a:xfrm>
        </p:spPr>
        <p:txBody>
          <a:bodyPr>
            <a:normAutofit/>
          </a:bodyPr>
          <a:lstStyle/>
          <a:p>
            <a:r>
              <a:rPr lang="en-AU" sz="8000" b="1" dirty="0">
                <a:solidFill>
                  <a:schemeClr val="accent1"/>
                </a:solidFill>
              </a:rPr>
              <a:t>How does it work?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9032BC-ADDE-4B7D-B0F3-DB16684425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14" y="3344237"/>
            <a:ext cx="9970390" cy="2753473"/>
          </a:xfrm>
        </p:spPr>
        <p:txBody>
          <a:bodyPr>
            <a:normAutofit fontScale="92500" lnSpcReduction="20000"/>
          </a:bodyPr>
          <a:lstStyle/>
          <a:p>
            <a:r>
              <a:rPr lang="en-US" sz="3200" dirty="0">
                <a:solidFill>
                  <a:schemeClr val="accent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We trained a Generative Adversarial Network on LiDAR point cloud data taken from real geographical locations (White Canyon, Utah) to generate new examples of Earth surfaces.</a:t>
            </a:r>
          </a:p>
          <a:p>
            <a:endParaRPr lang="en-US" sz="1800" dirty="0">
              <a:solidFill>
                <a:schemeClr val="accent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r>
              <a:rPr lang="en-US" sz="3200" dirty="0">
                <a:solidFill>
                  <a:schemeClr val="accent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We focused specifically on mountainous and canyon-like features for this model.</a:t>
            </a:r>
            <a:endParaRPr lang="en-AU" sz="3200" dirty="0">
              <a:solidFill>
                <a:schemeClr val="accent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1045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 advTm="25000">
        <p:fade/>
      </p:transition>
    </mc:Choice>
    <mc:Fallback xmlns="">
      <p:transition spd="med" advTm="250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64C9EE1D-12BB-43F7-9A2A-893578DCA6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3962A31-C54E-4762-B155-59777FED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4B392D36-B685-45E0-B197-6EE5D7480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DCA8533-CC5E-4754-9A04-047EDE49E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rgbClr val="878A8B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2E741DA-1C7E-4709-870E-7E28DD9A1B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221137" y="-354911"/>
            <a:ext cx="14282997" cy="7212911"/>
          </a:xfrm>
          <a:prstGeom prst="rect">
            <a:avLst/>
          </a:prstGeom>
        </p:spPr>
      </p:pic>
      <p:pic>
        <p:nvPicPr>
          <p:cNvPr id="14" name="Picture 13" descr="A close up of a logo&#10;&#10;Description generated with high confidence">
            <a:extLst>
              <a:ext uri="{FF2B5EF4-FFF2-40B4-BE49-F238E27FC236}">
                <a16:creationId xmlns:a16="http://schemas.microsoft.com/office/drawing/2014/main" id="{FD1A2CCB-C728-4C8B-B029-2F1EC4B1053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132" t="20239" b="12302"/>
          <a:stretch/>
        </p:blipFill>
        <p:spPr>
          <a:xfrm>
            <a:off x="6245507" y="-354911"/>
            <a:ext cx="13008967" cy="721291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B349A3-C4B5-458B-AD48-8B61742E9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153" y="270378"/>
            <a:ext cx="10210862" cy="1065690"/>
          </a:xfrm>
          <a:solidFill>
            <a:schemeClr val="tx2">
              <a:lumMod val="50000"/>
            </a:schemeClr>
          </a:solidFill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 spc="-1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Examples of input training data</a:t>
            </a:r>
          </a:p>
        </p:txBody>
      </p:sp>
    </p:spTree>
    <p:extLst>
      <p:ext uri="{BB962C8B-B14F-4D97-AF65-F5344CB8AC3E}">
        <p14:creationId xmlns:p14="http://schemas.microsoft.com/office/powerpoint/2010/main" val="11299483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 advTm="15000">
        <p:fade/>
      </p:transition>
    </mc:Choice>
    <mc:Fallback xmlns="">
      <p:transition spd="med" advTm="150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CCCDCCF-DDE7-4FF9-BA8E-DFD3AC93A6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container&#10;&#10;Description generated with very high confidence">
            <a:extLst>
              <a:ext uri="{FF2B5EF4-FFF2-40B4-BE49-F238E27FC236}">
                <a16:creationId xmlns:a16="http://schemas.microsoft.com/office/drawing/2014/main" id="{3A6B2A8D-2584-4135-B480-978FA3FA2F6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t="17767" b="30962"/>
          <a:stretch/>
        </p:blipFill>
        <p:spPr>
          <a:xfrm>
            <a:off x="20" y="1"/>
            <a:ext cx="12188932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2352FE0-ACFA-479E-A574-CED1C035D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B349A3-C4B5-458B-AD48-8B61742E9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2928134"/>
            <a:ext cx="2947482" cy="2796885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</a:rPr>
              <a:t>What was the most difficult part?</a:t>
            </a:r>
            <a:endParaRPr lang="en-AU" sz="4000" b="1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1F5979-1992-492E-ABBD-62EBC1016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97130" y="754144"/>
            <a:ext cx="7865196" cy="5335760"/>
          </a:xfrm>
          <a:prstGeom prst="rect">
            <a:avLst/>
          </a:prstGeom>
          <a:solidFill>
            <a:schemeClr val="bg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" name="Content Placeholder 5" descr="A picture containing top&#10;&#10;Description generated with high confidence">
            <a:extLst>
              <a:ext uri="{FF2B5EF4-FFF2-40B4-BE49-F238E27FC236}">
                <a16:creationId xmlns:a16="http://schemas.microsoft.com/office/drawing/2014/main" id="{679C7C1A-D9DC-4404-B4C6-E4653CADE0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75882" y="256043"/>
            <a:ext cx="2435426" cy="2571125"/>
          </a:xfr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377CB93F-A0E2-4BBE-B2FC-E93932C7E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FF5CE6D-B344-4330-871E-050A5D458845}"/>
              </a:ext>
            </a:extLst>
          </p:cNvPr>
          <p:cNvSpPr/>
          <p:nvPr/>
        </p:nvSpPr>
        <p:spPr>
          <a:xfrm>
            <a:off x="3696491" y="754143"/>
            <a:ext cx="7865196" cy="53309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Ins="360000" rtlCol="0" anchor="ctr"/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Collecting and extracting the necessary information from extremely large datasets to use for training.</a:t>
            </a:r>
          </a:p>
          <a:p>
            <a:endParaRPr lang="en-US" sz="3200" dirty="0">
              <a:solidFill>
                <a:schemeClr val="accent1">
                  <a:lumMod val="50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Data collection is expensive and (in our case) manual, while being crucial in order to train the model. </a:t>
            </a:r>
          </a:p>
        </p:txBody>
      </p:sp>
    </p:spTree>
    <p:extLst>
      <p:ext uri="{BB962C8B-B14F-4D97-AF65-F5344CB8AC3E}">
        <p14:creationId xmlns:p14="http://schemas.microsoft.com/office/powerpoint/2010/main" val="2978818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5000">
        <p:fade/>
      </p:transition>
    </mc:Choice>
    <mc:Fallback xmlns="">
      <p:transition spd="med" advTm="250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C512124-0D13-4ED9-80B7-52AE15B6B4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picture containing container&#10;&#10;Description generated with very high confidence">
            <a:extLst>
              <a:ext uri="{FF2B5EF4-FFF2-40B4-BE49-F238E27FC236}">
                <a16:creationId xmlns:a16="http://schemas.microsoft.com/office/drawing/2014/main" id="{36FFFF78-F20D-4925-9865-37F51FF30D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/>
          </a:blip>
          <a:srcRect t="17773" r="-2" b="3096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6D755A-90F9-4982-B1F1-B6C92C2C37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7" y="760289"/>
            <a:ext cx="8670054" cy="3421293"/>
          </a:xfrm>
        </p:spPr>
        <p:txBody>
          <a:bodyPr>
            <a:normAutofit/>
          </a:bodyPr>
          <a:lstStyle/>
          <a:p>
            <a:r>
              <a:rPr lang="en-AU" sz="8000" b="1" dirty="0">
                <a:solidFill>
                  <a:schemeClr val="accent1"/>
                </a:solidFill>
              </a:rPr>
              <a:t>Examples of generated terrains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9032BC-ADDE-4B7D-B0F3-DB16684425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14" y="4248364"/>
            <a:ext cx="9970390" cy="1849346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accent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Terrains that were generated by various iterations of the model that we trained.</a:t>
            </a:r>
            <a:endParaRPr lang="en-AU" sz="3200" dirty="0">
              <a:solidFill>
                <a:schemeClr val="accent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04215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 advTm="10000">
        <p:fade/>
      </p:transition>
    </mc:Choice>
    <mc:Fallback xmlns="">
      <p:transition spd="med" advTm="100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2FB26DF-1058-4FF2-A7D8-CC9D04982C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F663E57-5EFE-40CA-99A5-7BDB95908F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F806C2-4A5D-402B-A895-437CD63350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9338" y="-485278"/>
            <a:ext cx="12511062" cy="781941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9EA48AF-D7BD-43BC-AE85-DFEF5E828475}"/>
              </a:ext>
            </a:extLst>
          </p:cNvPr>
          <p:cNvSpPr txBox="1"/>
          <p:nvPr/>
        </p:nvSpPr>
        <p:spPr>
          <a:xfrm>
            <a:off x="518844" y="5217608"/>
            <a:ext cx="501378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>
                <a:solidFill>
                  <a:schemeClr val="accent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16 x 16 x 16 terrain cube generated by an earlier version of the model.</a:t>
            </a:r>
          </a:p>
        </p:txBody>
      </p:sp>
    </p:spTree>
    <p:extLst>
      <p:ext uri="{BB962C8B-B14F-4D97-AF65-F5344CB8AC3E}">
        <p14:creationId xmlns:p14="http://schemas.microsoft.com/office/powerpoint/2010/main" val="2870104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000">
        <p:fade/>
      </p:transition>
    </mc:Choice>
    <mc:Fallback xmlns="">
      <p:transition spd="med" advTm="10000">
        <p:fade/>
      </p:transition>
    </mc:Fallback>
  </mc:AlternateContent>
</p:sld>
</file>

<file path=ppt/theme/theme1.xml><?xml version="1.0" encoding="utf-8"?>
<a:theme xmlns:a="http://schemas.openxmlformats.org/drawingml/2006/main" name="Frame">
  <a:themeElements>
    <a:clrScheme name="Custom 2">
      <a:dk1>
        <a:srgbClr val="000000"/>
      </a:dk1>
      <a:lt1>
        <a:srgbClr val="3F3F3F"/>
      </a:lt1>
      <a:dk2>
        <a:srgbClr val="545454"/>
      </a:dk2>
      <a:lt2>
        <a:srgbClr val="BFBFBF"/>
      </a:lt2>
      <a:accent1>
        <a:srgbClr val="FFFFFF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546</Words>
  <Application>Microsoft Office PowerPoint</Application>
  <PresentationFormat>Widescreen</PresentationFormat>
  <Paragraphs>47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Corbel</vt:lpstr>
      <vt:lpstr>Segoe UI Semilight</vt:lpstr>
      <vt:lpstr>Wingdings 2</vt:lpstr>
      <vt:lpstr>Frame</vt:lpstr>
      <vt:lpstr>Minecraft World Generator AI</vt:lpstr>
      <vt:lpstr>Where did the idea come from? </vt:lpstr>
      <vt:lpstr>How did we approach the idea?</vt:lpstr>
      <vt:lpstr>Why are we passionate about it?</vt:lpstr>
      <vt:lpstr>How does it work?</vt:lpstr>
      <vt:lpstr>Examples of input training data</vt:lpstr>
      <vt:lpstr>What was the most difficult part?</vt:lpstr>
      <vt:lpstr>Examples of generated terrains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Impact and future development</vt:lpstr>
      <vt:lpstr>PowerPoint Presentation</vt:lpstr>
      <vt:lpstr>What are the potential benefits to customers and Microsoft?</vt:lpstr>
      <vt:lpstr>What is needed to move the project forward?</vt:lpstr>
      <vt:lpstr>What was the most valuable thing we learned?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Minecraft World Generator AI</dc:title>
  <dc:creator>Adele Bai</dc:creator>
  <cp:lastModifiedBy>Adele Bai</cp:lastModifiedBy>
  <cp:revision>20</cp:revision>
  <dcterms:created xsi:type="dcterms:W3CDTF">2018-07-26T04:32:03Z</dcterms:created>
  <dcterms:modified xsi:type="dcterms:W3CDTF">2018-07-26T18:47:39Z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adbai@microsoft.com</vt:lpwstr>
  </property>
  <property fmtid="{D5CDD505-2E9C-101B-9397-08002B2CF9AE}" pid="5" name="MSIP_Label_f42aa342-8706-4288-bd11-ebb85995028c_SetDate">
    <vt:lpwstr>2018-07-26T04:34:18.2828717Z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